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60" r:id="rId4"/>
    <p:sldId id="261" r:id="rId5"/>
    <p:sldId id="262" r:id="rId6"/>
    <p:sldId id="259"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3"/>
    <p:restoredTop sz="81783"/>
  </p:normalViewPr>
  <p:slideViewPr>
    <p:cSldViewPr snapToGrid="0" snapToObjects="1">
      <p:cViewPr>
        <p:scale>
          <a:sx n="67" d="100"/>
          <a:sy n="67" d="100"/>
        </p:scale>
        <p:origin x="264" y="1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D485D7-248A-554D-BE30-A72C117247AC}" type="datetimeFigureOut">
              <a:rPr lang="en-US" smtClean="0"/>
              <a:t>5/26/21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C55EFA-1939-0B4D-9E08-F804BD99885F}" type="slidenum">
              <a:rPr lang="en-US" smtClean="0"/>
              <a:t>‹#›</a:t>
            </a:fld>
            <a:endParaRPr lang="en-US"/>
          </a:p>
        </p:txBody>
      </p:sp>
    </p:spTree>
    <p:extLst>
      <p:ext uri="{BB962C8B-B14F-4D97-AF65-F5344CB8AC3E}">
        <p14:creationId xmlns:p14="http://schemas.microsoft.com/office/powerpoint/2010/main" val="37935571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Communication strategies </a:t>
            </a:r>
          </a:p>
        </p:txBody>
      </p:sp>
      <p:sp>
        <p:nvSpPr>
          <p:cNvPr id="4" name="Slide Number Placeholder 3"/>
          <p:cNvSpPr>
            <a:spLocks noGrp="1"/>
          </p:cNvSpPr>
          <p:nvPr>
            <p:ph type="sldNum" sz="quarter" idx="5"/>
          </p:nvPr>
        </p:nvSpPr>
        <p:spPr/>
        <p:txBody>
          <a:bodyPr/>
          <a:lstStyle/>
          <a:p>
            <a:fld id="{2DC55EFA-1939-0B4D-9E08-F804BD99885F}" type="slidenum">
              <a:rPr lang="en-US" smtClean="0"/>
              <a:t>2</a:t>
            </a:fld>
            <a:endParaRPr lang="en-US"/>
          </a:p>
        </p:txBody>
      </p:sp>
    </p:spTree>
    <p:extLst>
      <p:ext uri="{BB962C8B-B14F-4D97-AF65-F5344CB8AC3E}">
        <p14:creationId xmlns:p14="http://schemas.microsoft.com/office/powerpoint/2010/main" val="4280993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Communication strategies include misinformation, covert signaling, and violent rhetoric. In this dissertation I focus on violent rhetoric, specifically violence metaphors that connect the abstract conceptual domain of politics to the embodied domain of interpersonal violence.</a:t>
            </a:r>
          </a:p>
        </p:txBody>
      </p:sp>
      <p:sp>
        <p:nvSpPr>
          <p:cNvPr id="4" name="Slide Number Placeholder 3"/>
          <p:cNvSpPr>
            <a:spLocks noGrp="1"/>
          </p:cNvSpPr>
          <p:nvPr>
            <p:ph type="sldNum" sz="quarter" idx="5"/>
          </p:nvPr>
        </p:nvSpPr>
        <p:spPr/>
        <p:txBody>
          <a:bodyPr/>
          <a:lstStyle/>
          <a:p>
            <a:fld id="{2DC55EFA-1939-0B4D-9E08-F804BD99885F}" type="slidenum">
              <a:rPr lang="en-US" smtClean="0"/>
              <a:t>3</a:t>
            </a:fld>
            <a:endParaRPr lang="en-US"/>
          </a:p>
        </p:txBody>
      </p:sp>
    </p:spTree>
    <p:extLst>
      <p:ext uri="{BB962C8B-B14F-4D97-AF65-F5344CB8AC3E}">
        <p14:creationId xmlns:p14="http://schemas.microsoft.com/office/powerpoint/2010/main" val="14761215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Communication strategies include misinformation, covert signaling, and violent rhetoric. In this dissertation I focus on violent rhetoric, specifically violence metaphors that connect the abstract conceptual domain of politics to the embodied domain of interpersonal violence.</a:t>
            </a:r>
          </a:p>
        </p:txBody>
      </p:sp>
      <p:sp>
        <p:nvSpPr>
          <p:cNvPr id="4" name="Slide Number Placeholder 3"/>
          <p:cNvSpPr>
            <a:spLocks noGrp="1"/>
          </p:cNvSpPr>
          <p:nvPr>
            <p:ph type="sldNum" sz="quarter" idx="5"/>
          </p:nvPr>
        </p:nvSpPr>
        <p:spPr/>
        <p:txBody>
          <a:bodyPr/>
          <a:lstStyle/>
          <a:p>
            <a:fld id="{2DC55EFA-1939-0B4D-9E08-F804BD99885F}" type="slidenum">
              <a:rPr lang="en-US" smtClean="0"/>
              <a:t>4</a:t>
            </a:fld>
            <a:endParaRPr lang="en-US"/>
          </a:p>
        </p:txBody>
      </p:sp>
    </p:spTree>
    <p:extLst>
      <p:ext uri="{BB962C8B-B14F-4D97-AF65-F5344CB8AC3E}">
        <p14:creationId xmlns:p14="http://schemas.microsoft.com/office/powerpoint/2010/main" val="2541376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Communication strategies include misinformation, covert signaling, and violent rhetoric. In this dissertation I focus on violent rhetoric, specifically violence metaphors that connect the abstract conceptual domain of politics to the embodied domain of interpersonal violence.</a:t>
            </a:r>
          </a:p>
        </p:txBody>
      </p:sp>
      <p:sp>
        <p:nvSpPr>
          <p:cNvPr id="4" name="Slide Number Placeholder 3"/>
          <p:cNvSpPr>
            <a:spLocks noGrp="1"/>
          </p:cNvSpPr>
          <p:nvPr>
            <p:ph type="sldNum" sz="quarter" idx="5"/>
          </p:nvPr>
        </p:nvSpPr>
        <p:spPr/>
        <p:txBody>
          <a:bodyPr/>
          <a:lstStyle/>
          <a:p>
            <a:fld id="{2DC55EFA-1939-0B4D-9E08-F804BD99885F}" type="slidenum">
              <a:rPr lang="en-US" smtClean="0"/>
              <a:t>5</a:t>
            </a:fld>
            <a:endParaRPr lang="en-US"/>
          </a:p>
        </p:txBody>
      </p:sp>
    </p:spTree>
    <p:extLst>
      <p:ext uri="{BB962C8B-B14F-4D97-AF65-F5344CB8AC3E}">
        <p14:creationId xmlns:p14="http://schemas.microsoft.com/office/powerpoint/2010/main" val="38872826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3FC6F-588C-E340-9117-3FAB81E30A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49B419-8B3A-234A-BB49-2543354A6E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F8F5437-8067-FE4E-A6A7-8689D243A1D8}"/>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5" name="Footer Placeholder 4">
            <a:extLst>
              <a:ext uri="{FF2B5EF4-FFF2-40B4-BE49-F238E27FC236}">
                <a16:creationId xmlns:a16="http://schemas.microsoft.com/office/drawing/2014/main" id="{18EEB989-E2E5-F24D-97E9-58DB5AADFC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75A4B6-5F69-B143-BCAF-3E001BECA745}"/>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5501861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A274F-E823-0241-AF28-C100F5296E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108018-9525-BB4E-9FFA-83DE794A7C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CF7BF3-A0F8-EB43-9E39-C0F1535124A1}"/>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5" name="Footer Placeholder 4">
            <a:extLst>
              <a:ext uri="{FF2B5EF4-FFF2-40B4-BE49-F238E27FC236}">
                <a16:creationId xmlns:a16="http://schemas.microsoft.com/office/drawing/2014/main" id="{C8C339D1-1622-E74C-8660-270FA83E54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F36780-A962-204E-BB69-D9E2BF6053C4}"/>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17587308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08615E-CEB4-4B4D-892D-AF133DD7F84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DA0BC4D-5E67-034B-A32D-5025EEFE657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933C89-29A0-DE4D-BBCE-3D07FF943B9A}"/>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5" name="Footer Placeholder 4">
            <a:extLst>
              <a:ext uri="{FF2B5EF4-FFF2-40B4-BE49-F238E27FC236}">
                <a16:creationId xmlns:a16="http://schemas.microsoft.com/office/drawing/2014/main" id="{CB4355D1-6460-3A46-9CE4-19AB677C3B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5ECD49-A2C9-9844-925E-18DAA1E8D0B2}"/>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4272004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E91F2-B2C1-AB49-9E91-9C1666C72DE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2718397-9350-A74D-AB15-325DA9CAF64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0B6FD0-66A6-484B-9BCF-B023C7665F18}"/>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5" name="Footer Placeholder 4">
            <a:extLst>
              <a:ext uri="{FF2B5EF4-FFF2-40B4-BE49-F238E27FC236}">
                <a16:creationId xmlns:a16="http://schemas.microsoft.com/office/drawing/2014/main" id="{9914A85F-102D-244F-AFBA-D5A49649BC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F4AE4B-7DAB-0F42-A606-7845E157E88B}"/>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410595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0FEB9-9050-4C46-8903-510B14D67E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7EC3BFF-ED3F-334E-883E-1A9B26ED66D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856CBAA-136F-A94B-9DA2-1DC1512DBB04}"/>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5" name="Footer Placeholder 4">
            <a:extLst>
              <a:ext uri="{FF2B5EF4-FFF2-40B4-BE49-F238E27FC236}">
                <a16:creationId xmlns:a16="http://schemas.microsoft.com/office/drawing/2014/main" id="{DED81371-9BEF-0D42-9723-5DF87D48B0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A8ACC-29FD-3D43-B06A-AE287B8E68CC}"/>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20113287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65204-8DCF-AA42-8B70-E200DFCC667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8D057C-F6CD-D14D-9CBC-068615C1CA9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1FBBE5-36F9-744E-95FC-AE67CFDA22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8F994E-251D-7E45-BD9D-37A37C1AA0CE}"/>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6" name="Footer Placeholder 5">
            <a:extLst>
              <a:ext uri="{FF2B5EF4-FFF2-40B4-BE49-F238E27FC236}">
                <a16:creationId xmlns:a16="http://schemas.microsoft.com/office/drawing/2014/main" id="{1B0A367C-3B55-9045-88D4-9D603CF8D1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0EE5F0-804B-F344-BB55-9EBD6FFE2B7F}"/>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32849754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939EA-A6BA-E74E-9B52-0C0C6E1AD90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7F0EEE4-45A7-EB4B-BB03-652EEAFB1C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5B24705-53BC-0340-8024-7B687CE66A9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EF123F-9264-4044-9672-126F874078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30B847B-A8A6-D843-9A3B-81CC1137855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8E58854-10A6-A140-96CD-EBE045A954BD}"/>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8" name="Footer Placeholder 7">
            <a:extLst>
              <a:ext uri="{FF2B5EF4-FFF2-40B4-BE49-F238E27FC236}">
                <a16:creationId xmlns:a16="http://schemas.microsoft.com/office/drawing/2014/main" id="{F6FAF816-1970-C844-B522-7E914459B1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AAE7A06-0605-AA4A-BC4C-62A88E54CCE8}"/>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2128023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93BC4E-C693-F443-9714-3E92B480373A}"/>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DF78D2CA-4DE1-0549-AC18-66FCC460514B}"/>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4" name="Footer Placeholder 3">
            <a:extLst>
              <a:ext uri="{FF2B5EF4-FFF2-40B4-BE49-F238E27FC236}">
                <a16:creationId xmlns:a16="http://schemas.microsoft.com/office/drawing/2014/main" id="{0C83E0ED-7A0C-344D-B349-B2A2375D4A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38CC73-CFE4-D547-AD43-40F557486A11}"/>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209070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27721B-1FC0-2640-9CC5-0EF6F7046DE0}"/>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3" name="Footer Placeholder 2">
            <a:extLst>
              <a:ext uri="{FF2B5EF4-FFF2-40B4-BE49-F238E27FC236}">
                <a16:creationId xmlns:a16="http://schemas.microsoft.com/office/drawing/2014/main" id="{0D8004F2-8001-7E42-827A-793004ADC9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AD9125B-79E8-154E-9DB1-F4ACE68D8E69}"/>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3642352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EF412-FAA5-CE49-9A9F-6BC6765C217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B4C515-4137-6648-9CCB-9D6A5FD7AC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96C5959-D36F-7340-87D4-9750621618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942D78-4F06-6543-A505-9A51D13B3F66}"/>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6" name="Footer Placeholder 5">
            <a:extLst>
              <a:ext uri="{FF2B5EF4-FFF2-40B4-BE49-F238E27FC236}">
                <a16:creationId xmlns:a16="http://schemas.microsoft.com/office/drawing/2014/main" id="{81F6F3A3-74E4-814F-97D7-270B6A5122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655531-186B-C143-88A9-6AC8AAFC4317}"/>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400683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FD868-6262-6640-9408-54C157A500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FDF3A7-B06E-DE42-B00C-2E86C5D2327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B2583A5-BE1D-E646-BA47-35D2BABF92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D6A242-0055-8848-AED9-9E8AD3004CFC}"/>
              </a:ext>
            </a:extLst>
          </p:cNvPr>
          <p:cNvSpPr>
            <a:spLocks noGrp="1"/>
          </p:cNvSpPr>
          <p:nvPr>
            <p:ph type="dt" sz="half" idx="10"/>
          </p:nvPr>
        </p:nvSpPr>
        <p:spPr/>
        <p:txBody>
          <a:bodyPr/>
          <a:lstStyle/>
          <a:p>
            <a:fld id="{37AF7346-994B-9C44-AD3C-6C1BA5D6B438}" type="datetimeFigureOut">
              <a:rPr lang="en-US" smtClean="0"/>
              <a:t>5/26/21</a:t>
            </a:fld>
            <a:endParaRPr lang="en-US"/>
          </a:p>
        </p:txBody>
      </p:sp>
      <p:sp>
        <p:nvSpPr>
          <p:cNvPr id="6" name="Footer Placeholder 5">
            <a:extLst>
              <a:ext uri="{FF2B5EF4-FFF2-40B4-BE49-F238E27FC236}">
                <a16:creationId xmlns:a16="http://schemas.microsoft.com/office/drawing/2014/main" id="{F4348B10-FEF7-1E47-8039-BFDBDB7581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E9A40B-9F47-EC49-BF02-C64BA6ACDE06}"/>
              </a:ext>
            </a:extLst>
          </p:cNvPr>
          <p:cNvSpPr>
            <a:spLocks noGrp="1"/>
          </p:cNvSpPr>
          <p:nvPr>
            <p:ph type="sldNum" sz="quarter" idx="12"/>
          </p:nvPr>
        </p:nvSpPr>
        <p:spPr/>
        <p:txBody>
          <a:bodyPr/>
          <a:lstStyle/>
          <a:p>
            <a:fld id="{8B4A87FF-9725-7344-A3D5-98E502B54FA0}" type="slidenum">
              <a:rPr lang="en-US" smtClean="0"/>
              <a:t>‹#›</a:t>
            </a:fld>
            <a:endParaRPr lang="en-US"/>
          </a:p>
        </p:txBody>
      </p:sp>
    </p:spTree>
    <p:extLst>
      <p:ext uri="{BB962C8B-B14F-4D97-AF65-F5344CB8AC3E}">
        <p14:creationId xmlns:p14="http://schemas.microsoft.com/office/powerpoint/2010/main" val="6936273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5A78C1-0FB4-7A47-A304-13FEE6DE31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AEBFC7-0A64-8E47-ABA8-B5D513E709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54A369-B502-C347-AF25-A99467BB71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AF7346-994B-9C44-AD3C-6C1BA5D6B438}" type="datetimeFigureOut">
              <a:rPr lang="en-US" smtClean="0"/>
              <a:t>5/26/21</a:t>
            </a:fld>
            <a:endParaRPr lang="en-US"/>
          </a:p>
        </p:txBody>
      </p:sp>
      <p:sp>
        <p:nvSpPr>
          <p:cNvPr id="5" name="Footer Placeholder 4">
            <a:extLst>
              <a:ext uri="{FF2B5EF4-FFF2-40B4-BE49-F238E27FC236}">
                <a16:creationId xmlns:a16="http://schemas.microsoft.com/office/drawing/2014/main" id="{7D78D18A-2487-0146-A701-FFA328C94B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B7275AF-14BF-7743-98F5-0AFF9CDE0E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4A87FF-9725-7344-A3D5-98E502B54FA0}" type="slidenum">
              <a:rPr lang="en-US" smtClean="0"/>
              <a:t>‹#›</a:t>
            </a:fld>
            <a:endParaRPr lang="en-US"/>
          </a:p>
        </p:txBody>
      </p:sp>
    </p:spTree>
    <p:extLst>
      <p:ext uri="{BB962C8B-B14F-4D97-AF65-F5344CB8AC3E}">
        <p14:creationId xmlns:p14="http://schemas.microsoft.com/office/powerpoint/2010/main" val="3447345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33692E-6170-C04B-8188-D295F058657A}"/>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11C5B7B4-BF1B-B641-8003-0E399FD7836C}"/>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69829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A7827-257B-464A-835C-2FBF12B4EBA4}"/>
              </a:ext>
            </a:extLst>
          </p:cNvPr>
          <p:cNvSpPr>
            <a:spLocks noGrp="1"/>
          </p:cNvSpPr>
          <p:nvPr>
            <p:ph type="title"/>
          </p:nvPr>
        </p:nvSpPr>
        <p:spPr>
          <a:xfrm>
            <a:off x="717331" y="2632"/>
            <a:ext cx="10515600" cy="1325563"/>
          </a:xfrm>
        </p:spPr>
        <p:txBody>
          <a:bodyPr/>
          <a:lstStyle/>
          <a:p>
            <a:r>
              <a:rPr lang="en-US" dirty="0"/>
              <a:t>The big problem</a:t>
            </a:r>
          </a:p>
        </p:txBody>
      </p:sp>
      <p:sp>
        <p:nvSpPr>
          <p:cNvPr id="52" name="TextBox 51">
            <a:extLst>
              <a:ext uri="{FF2B5EF4-FFF2-40B4-BE49-F238E27FC236}">
                <a16:creationId xmlns:a16="http://schemas.microsoft.com/office/drawing/2014/main" id="{293ED298-C9A2-4C40-80F8-0A921C090B26}"/>
              </a:ext>
            </a:extLst>
          </p:cNvPr>
          <p:cNvSpPr txBox="1"/>
          <p:nvPr/>
        </p:nvSpPr>
        <p:spPr>
          <a:xfrm>
            <a:off x="7856458" y="2044931"/>
            <a:ext cx="3907248" cy="1754326"/>
          </a:xfrm>
          <a:prstGeom prst="rect">
            <a:avLst/>
          </a:prstGeom>
          <a:noFill/>
        </p:spPr>
        <p:txBody>
          <a:bodyPr wrap="square" rtlCol="0">
            <a:spAutoFit/>
          </a:bodyPr>
          <a:lstStyle/>
          <a:p>
            <a:r>
              <a:rPr lang="en-US" dirty="0"/>
              <a:t>We know certain communication strategies exacerbate extremism and polarization. But how do we estimate the impact of a communication strategy known to increase extremism and polarization?</a:t>
            </a:r>
          </a:p>
        </p:txBody>
      </p:sp>
      <p:sp>
        <p:nvSpPr>
          <p:cNvPr id="53" name="TextBox 52">
            <a:extLst>
              <a:ext uri="{FF2B5EF4-FFF2-40B4-BE49-F238E27FC236}">
                <a16:creationId xmlns:a16="http://schemas.microsoft.com/office/drawing/2014/main" id="{3757D251-CE3F-0641-AF30-E7D47BEE9A42}"/>
              </a:ext>
            </a:extLst>
          </p:cNvPr>
          <p:cNvSpPr txBox="1"/>
          <p:nvPr/>
        </p:nvSpPr>
        <p:spPr>
          <a:xfrm>
            <a:off x="7856458" y="505286"/>
            <a:ext cx="3907248" cy="1200329"/>
          </a:xfrm>
          <a:prstGeom prst="rect">
            <a:avLst/>
          </a:prstGeom>
          <a:noFill/>
        </p:spPr>
        <p:txBody>
          <a:bodyPr wrap="square" rtlCol="0">
            <a:spAutoFit/>
          </a:bodyPr>
          <a:lstStyle/>
          <a:p>
            <a:r>
              <a:rPr lang="en-US" dirty="0"/>
              <a:t>Rising extremism and polarization are due to a complex interaction of factors including communicative, cognitive, and social factors. How can we predict this?</a:t>
            </a:r>
          </a:p>
        </p:txBody>
      </p:sp>
    </p:spTree>
    <p:extLst>
      <p:ext uri="{BB962C8B-B14F-4D97-AF65-F5344CB8AC3E}">
        <p14:creationId xmlns:p14="http://schemas.microsoft.com/office/powerpoint/2010/main" val="22059089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A7827-257B-464A-835C-2FBF12B4EBA4}"/>
              </a:ext>
            </a:extLst>
          </p:cNvPr>
          <p:cNvSpPr>
            <a:spLocks noGrp="1"/>
          </p:cNvSpPr>
          <p:nvPr>
            <p:ph type="title"/>
          </p:nvPr>
        </p:nvSpPr>
        <p:spPr>
          <a:xfrm>
            <a:off x="717331" y="2632"/>
            <a:ext cx="10515600" cy="1325563"/>
          </a:xfrm>
        </p:spPr>
        <p:txBody>
          <a:bodyPr/>
          <a:lstStyle/>
          <a:p>
            <a:r>
              <a:rPr lang="en-US" dirty="0"/>
              <a:t>The big problem</a:t>
            </a:r>
          </a:p>
        </p:txBody>
      </p:sp>
      <p:sp>
        <p:nvSpPr>
          <p:cNvPr id="52" name="TextBox 51">
            <a:extLst>
              <a:ext uri="{FF2B5EF4-FFF2-40B4-BE49-F238E27FC236}">
                <a16:creationId xmlns:a16="http://schemas.microsoft.com/office/drawing/2014/main" id="{293ED298-C9A2-4C40-80F8-0A921C090B26}"/>
              </a:ext>
            </a:extLst>
          </p:cNvPr>
          <p:cNvSpPr txBox="1"/>
          <p:nvPr/>
        </p:nvSpPr>
        <p:spPr>
          <a:xfrm>
            <a:off x="7856458" y="2044931"/>
            <a:ext cx="3907248" cy="1754326"/>
          </a:xfrm>
          <a:prstGeom prst="rect">
            <a:avLst/>
          </a:prstGeom>
          <a:noFill/>
        </p:spPr>
        <p:txBody>
          <a:bodyPr wrap="square" rtlCol="0">
            <a:spAutoFit/>
          </a:bodyPr>
          <a:lstStyle/>
          <a:p>
            <a:r>
              <a:rPr lang="en-US" dirty="0"/>
              <a:t>We know certain communication strategies exacerbate extremism and polarization. But how do we estimate the impact of a communication strategy known to increase extremism and polarization?</a:t>
            </a:r>
          </a:p>
        </p:txBody>
      </p:sp>
      <p:sp>
        <p:nvSpPr>
          <p:cNvPr id="53" name="TextBox 52">
            <a:extLst>
              <a:ext uri="{FF2B5EF4-FFF2-40B4-BE49-F238E27FC236}">
                <a16:creationId xmlns:a16="http://schemas.microsoft.com/office/drawing/2014/main" id="{3757D251-CE3F-0641-AF30-E7D47BEE9A42}"/>
              </a:ext>
            </a:extLst>
          </p:cNvPr>
          <p:cNvSpPr txBox="1"/>
          <p:nvPr/>
        </p:nvSpPr>
        <p:spPr>
          <a:xfrm>
            <a:off x="7856458" y="505286"/>
            <a:ext cx="3907248" cy="1200329"/>
          </a:xfrm>
          <a:prstGeom prst="rect">
            <a:avLst/>
          </a:prstGeom>
          <a:noFill/>
        </p:spPr>
        <p:txBody>
          <a:bodyPr wrap="square" rtlCol="0">
            <a:spAutoFit/>
          </a:bodyPr>
          <a:lstStyle/>
          <a:p>
            <a:r>
              <a:rPr lang="en-US" dirty="0"/>
              <a:t>Rising extremism and polarization are due to a complex interaction of factors including communicative, cognitive, and social factors. How can we predict this?</a:t>
            </a:r>
          </a:p>
        </p:txBody>
      </p:sp>
      <p:sp>
        <p:nvSpPr>
          <p:cNvPr id="13" name="TextBox 12">
            <a:extLst>
              <a:ext uri="{FF2B5EF4-FFF2-40B4-BE49-F238E27FC236}">
                <a16:creationId xmlns:a16="http://schemas.microsoft.com/office/drawing/2014/main" id="{D388C15A-DC6A-CE48-9453-0E160C3FF442}"/>
              </a:ext>
            </a:extLst>
          </p:cNvPr>
          <p:cNvSpPr txBox="1"/>
          <p:nvPr/>
        </p:nvSpPr>
        <p:spPr>
          <a:xfrm>
            <a:off x="7873193" y="4307485"/>
            <a:ext cx="3907248" cy="2031325"/>
          </a:xfrm>
          <a:prstGeom prst="rect">
            <a:avLst/>
          </a:prstGeom>
          <a:noFill/>
        </p:spPr>
        <p:txBody>
          <a:bodyPr wrap="square" rtlCol="0">
            <a:spAutoFit/>
          </a:bodyPr>
          <a:lstStyle/>
          <a:p>
            <a:r>
              <a:rPr lang="en-US" dirty="0"/>
              <a:t>This is an immense problem that no single dissertation, individual, or research lab can solve.  As such we limit our focus to some specific phenomena and analyses to learn about certain components of this highly complex system.</a:t>
            </a:r>
          </a:p>
        </p:txBody>
      </p:sp>
      <p:pic>
        <p:nvPicPr>
          <p:cNvPr id="14" name="Picture 13" descr="A close up of a map&#10;&#10;Description automatically generated">
            <a:extLst>
              <a:ext uri="{FF2B5EF4-FFF2-40B4-BE49-F238E27FC236}">
                <a16:creationId xmlns:a16="http://schemas.microsoft.com/office/drawing/2014/main" id="{0B46CF8F-DD4F-0E41-BAED-BEFB60C34D23}"/>
              </a:ext>
            </a:extLst>
          </p:cNvPr>
          <p:cNvPicPr>
            <a:picLocks noChangeAspect="1"/>
          </p:cNvPicPr>
          <p:nvPr/>
        </p:nvPicPr>
        <p:blipFill rotWithShape="1">
          <a:blip r:embed="rId3"/>
          <a:srcRect l="340" t="50095" r="509" b="-96"/>
          <a:stretch/>
        </p:blipFill>
        <p:spPr>
          <a:xfrm>
            <a:off x="993747" y="1168924"/>
            <a:ext cx="5842875" cy="2348533"/>
          </a:xfrm>
          <a:prstGeom prst="rect">
            <a:avLst/>
          </a:prstGeom>
          <a:solidFill>
            <a:schemeClr val="bg2">
              <a:lumMod val="50000"/>
            </a:schemeClr>
          </a:solidFill>
          <a:ln w="28575">
            <a:solidFill>
              <a:srgbClr val="000000"/>
            </a:solidFill>
          </a:ln>
        </p:spPr>
      </p:pic>
      <p:sp>
        <p:nvSpPr>
          <p:cNvPr id="15" name="TextBox 14">
            <a:extLst>
              <a:ext uri="{FF2B5EF4-FFF2-40B4-BE49-F238E27FC236}">
                <a16:creationId xmlns:a16="http://schemas.microsoft.com/office/drawing/2014/main" id="{117FC603-7D54-A049-8D55-3B6B2FA782BE}"/>
              </a:ext>
            </a:extLst>
          </p:cNvPr>
          <p:cNvSpPr txBox="1"/>
          <p:nvPr/>
        </p:nvSpPr>
        <p:spPr>
          <a:xfrm>
            <a:off x="0" y="6442502"/>
            <a:ext cx="5218546" cy="415498"/>
          </a:xfrm>
          <a:prstGeom prst="rect">
            <a:avLst/>
          </a:prstGeom>
          <a:noFill/>
        </p:spPr>
        <p:txBody>
          <a:bodyPr wrap="square" rtlCol="0">
            <a:spAutoFit/>
          </a:bodyPr>
          <a:lstStyle/>
          <a:p>
            <a:pPr marL="304800" indent="-304800"/>
            <a:r>
              <a:rPr lang="en-US" sz="1050" dirty="0"/>
              <a:t>﻿Pew Research Center. (2017, October). The Partisan Divide on Political Values Grows Even Wider, 1–23. </a:t>
            </a:r>
            <a:endParaRPr lang="en-US" sz="1050" dirty="0">
              <a:effectLst/>
            </a:endParaRPr>
          </a:p>
        </p:txBody>
      </p:sp>
      <p:pic>
        <p:nvPicPr>
          <p:cNvPr id="10" name="Picture 9">
            <a:extLst>
              <a:ext uri="{FF2B5EF4-FFF2-40B4-BE49-F238E27FC236}">
                <a16:creationId xmlns:a16="http://schemas.microsoft.com/office/drawing/2014/main" id="{060C3D98-5F16-2F48-BAC8-A99E01C1B51B}"/>
              </a:ext>
            </a:extLst>
          </p:cNvPr>
          <p:cNvPicPr>
            <a:picLocks noChangeAspect="1"/>
          </p:cNvPicPr>
          <p:nvPr/>
        </p:nvPicPr>
        <p:blipFill>
          <a:blip r:embed="rId4"/>
          <a:stretch>
            <a:fillRect/>
          </a:stretch>
        </p:blipFill>
        <p:spPr>
          <a:xfrm>
            <a:off x="294296" y="3695397"/>
            <a:ext cx="6990516" cy="2569164"/>
          </a:xfrm>
          <a:prstGeom prst="rect">
            <a:avLst/>
          </a:prstGeom>
        </p:spPr>
      </p:pic>
    </p:spTree>
    <p:extLst>
      <p:ext uri="{BB962C8B-B14F-4D97-AF65-F5344CB8AC3E}">
        <p14:creationId xmlns:p14="http://schemas.microsoft.com/office/powerpoint/2010/main" val="1969049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7" name="Straight Connector 36">
            <a:extLst>
              <a:ext uri="{FF2B5EF4-FFF2-40B4-BE49-F238E27FC236}">
                <a16:creationId xmlns:a16="http://schemas.microsoft.com/office/drawing/2014/main" id="{59375353-804E-EC42-856C-BE6105D20153}"/>
              </a:ext>
            </a:extLst>
          </p:cNvPr>
          <p:cNvCxnSpPr>
            <a:cxnSpLocks/>
            <a:stCxn id="4" idx="7"/>
          </p:cNvCxnSpPr>
          <p:nvPr/>
        </p:nvCxnSpPr>
        <p:spPr>
          <a:xfrm flipV="1">
            <a:off x="1063974" y="2044932"/>
            <a:ext cx="502070" cy="1029540"/>
          </a:xfrm>
          <a:prstGeom prst="line">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718DE02-A818-654B-875F-887C65B02E4E}"/>
              </a:ext>
            </a:extLst>
          </p:cNvPr>
          <p:cNvCxnSpPr>
            <a:cxnSpLocks/>
            <a:stCxn id="5" idx="1"/>
            <a:endCxn id="3" idx="6"/>
          </p:cNvCxnSpPr>
          <p:nvPr/>
        </p:nvCxnSpPr>
        <p:spPr>
          <a:xfrm flipH="1" flipV="1">
            <a:off x="2372713" y="1702675"/>
            <a:ext cx="3762906" cy="1371798"/>
          </a:xfrm>
          <a:prstGeom prst="line">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42A7827-257B-464A-835C-2FBF12B4EBA4}"/>
              </a:ext>
            </a:extLst>
          </p:cNvPr>
          <p:cNvSpPr>
            <a:spLocks noGrp="1"/>
          </p:cNvSpPr>
          <p:nvPr>
            <p:ph type="title"/>
          </p:nvPr>
        </p:nvSpPr>
        <p:spPr>
          <a:xfrm>
            <a:off x="55183" y="-354850"/>
            <a:ext cx="10515600" cy="1325563"/>
          </a:xfrm>
        </p:spPr>
        <p:txBody>
          <a:bodyPr/>
          <a:lstStyle/>
          <a:p>
            <a:r>
              <a:rPr lang="en-US" dirty="0"/>
              <a:t>A simple two-step model of the big problem</a:t>
            </a:r>
          </a:p>
        </p:txBody>
      </p:sp>
      <p:sp>
        <p:nvSpPr>
          <p:cNvPr id="3" name="Oval 2">
            <a:extLst>
              <a:ext uri="{FF2B5EF4-FFF2-40B4-BE49-F238E27FC236}">
                <a16:creationId xmlns:a16="http://schemas.microsoft.com/office/drawing/2014/main" id="{5BD0013F-33C9-0145-B52D-30AE42E17D62}"/>
              </a:ext>
            </a:extLst>
          </p:cNvPr>
          <p:cNvSpPr/>
          <p:nvPr/>
        </p:nvSpPr>
        <p:spPr>
          <a:xfrm>
            <a:off x="1248106" y="1140371"/>
            <a:ext cx="1124607" cy="11246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Media</a:t>
            </a:r>
          </a:p>
        </p:txBody>
      </p:sp>
      <p:sp>
        <p:nvSpPr>
          <p:cNvPr id="4" name="Oval 3">
            <a:extLst>
              <a:ext uri="{FF2B5EF4-FFF2-40B4-BE49-F238E27FC236}">
                <a16:creationId xmlns:a16="http://schemas.microsoft.com/office/drawing/2014/main" id="{6A4D167F-3ED3-6246-9813-E071D2BDC8C4}"/>
              </a:ext>
            </a:extLst>
          </p:cNvPr>
          <p:cNvSpPr/>
          <p:nvPr/>
        </p:nvSpPr>
        <p:spPr>
          <a:xfrm>
            <a:off x="480849" y="2974424"/>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2199D713-5D60-2B47-BAB2-FB2A59F95A76}"/>
              </a:ext>
            </a:extLst>
          </p:cNvPr>
          <p:cNvSpPr/>
          <p:nvPr/>
        </p:nvSpPr>
        <p:spPr>
          <a:xfrm>
            <a:off x="6035571" y="2974425"/>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DDCC1E6-D9CB-B24D-9895-14C338C5D5AC}"/>
              </a:ext>
            </a:extLst>
          </p:cNvPr>
          <p:cNvSpPr/>
          <p:nvPr/>
        </p:nvSpPr>
        <p:spPr>
          <a:xfrm>
            <a:off x="4627183" y="2974424"/>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1ED0A57-B74B-664A-B430-35639108114D}"/>
              </a:ext>
            </a:extLst>
          </p:cNvPr>
          <p:cNvSpPr/>
          <p:nvPr/>
        </p:nvSpPr>
        <p:spPr>
          <a:xfrm>
            <a:off x="1889237" y="2979680"/>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ABFA3BB-28FE-E249-8DD9-696934F3F4AB}"/>
              </a:ext>
            </a:extLst>
          </p:cNvPr>
          <p:cNvSpPr/>
          <p:nvPr/>
        </p:nvSpPr>
        <p:spPr>
          <a:xfrm>
            <a:off x="3218795" y="2974423"/>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2E947E75-A491-C841-AEA3-9CFE65BF38EF}"/>
              </a:ext>
            </a:extLst>
          </p:cNvPr>
          <p:cNvSpPr txBox="1"/>
          <p:nvPr/>
        </p:nvSpPr>
        <p:spPr>
          <a:xfrm>
            <a:off x="2461192" y="711460"/>
            <a:ext cx="3729641" cy="923330"/>
          </a:xfrm>
          <a:prstGeom prst="rect">
            <a:avLst/>
          </a:prstGeom>
          <a:noFill/>
        </p:spPr>
        <p:txBody>
          <a:bodyPr wrap="square" rtlCol="0">
            <a:spAutoFit/>
          </a:bodyPr>
          <a:lstStyle/>
          <a:p>
            <a:r>
              <a:rPr lang="en-US" dirty="0"/>
              <a:t>1a. Elite media node (e.g. MSNBC) in social network uses communication strategy</a:t>
            </a:r>
          </a:p>
        </p:txBody>
      </p:sp>
      <p:sp>
        <p:nvSpPr>
          <p:cNvPr id="18" name="TextBox 17">
            <a:extLst>
              <a:ext uri="{FF2B5EF4-FFF2-40B4-BE49-F238E27FC236}">
                <a16:creationId xmlns:a16="http://schemas.microsoft.com/office/drawing/2014/main" id="{A7A74F4B-1962-7D4C-BE32-B5656972C112}"/>
              </a:ext>
            </a:extLst>
          </p:cNvPr>
          <p:cNvSpPr txBox="1"/>
          <p:nvPr/>
        </p:nvSpPr>
        <p:spPr>
          <a:xfrm>
            <a:off x="7056374" y="2598307"/>
            <a:ext cx="4071652" cy="923330"/>
          </a:xfrm>
          <a:prstGeom prst="rect">
            <a:avLst/>
          </a:prstGeom>
          <a:noFill/>
        </p:spPr>
        <p:txBody>
          <a:bodyPr wrap="square" rtlCol="0">
            <a:spAutoFit/>
          </a:bodyPr>
          <a:lstStyle/>
          <a:p>
            <a:r>
              <a:rPr lang="en-US" dirty="0"/>
              <a:t>1b.  A portion of media consumer opinions and communication strategies change after receiving communication.</a:t>
            </a:r>
          </a:p>
        </p:txBody>
      </p:sp>
    </p:spTree>
    <p:extLst>
      <p:ext uri="{BB962C8B-B14F-4D97-AF65-F5344CB8AC3E}">
        <p14:creationId xmlns:p14="http://schemas.microsoft.com/office/powerpoint/2010/main" val="1220335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452EC011-E469-644D-96AB-1ED956883D70}"/>
              </a:ext>
            </a:extLst>
          </p:cNvPr>
          <p:cNvCxnSpPr>
            <a:cxnSpLocks/>
          </p:cNvCxnSpPr>
          <p:nvPr/>
        </p:nvCxnSpPr>
        <p:spPr>
          <a:xfrm flipH="1" flipV="1">
            <a:off x="2518557" y="3339655"/>
            <a:ext cx="725215" cy="52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ED085F57-CFDA-074F-B3D1-28EB69A2067C}"/>
              </a:ext>
            </a:extLst>
          </p:cNvPr>
          <p:cNvCxnSpPr>
            <a:cxnSpLocks/>
            <a:stCxn id="14" idx="2"/>
          </p:cNvCxnSpPr>
          <p:nvPr/>
        </p:nvCxnSpPr>
        <p:spPr>
          <a:xfrm flipH="1">
            <a:off x="5300651" y="3316012"/>
            <a:ext cx="734920" cy="18387"/>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6CD9050A-417D-A343-9B7C-AA019E42AE3C}"/>
              </a:ext>
            </a:extLst>
          </p:cNvPr>
          <p:cNvCxnSpPr>
            <a:stCxn id="19" idx="1"/>
            <a:endCxn id="13" idx="5"/>
          </p:cNvCxnSpPr>
          <p:nvPr/>
        </p:nvCxnSpPr>
        <p:spPr>
          <a:xfrm flipH="1" flipV="1">
            <a:off x="1063974" y="3557549"/>
            <a:ext cx="335416" cy="6803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7F8E71F-9FB9-0145-A0BF-B8885FBD31C0}"/>
              </a:ext>
            </a:extLst>
          </p:cNvPr>
          <p:cNvCxnSpPr>
            <a:cxnSpLocks/>
            <a:stCxn id="19" idx="3"/>
            <a:endCxn id="24" idx="7"/>
          </p:cNvCxnSpPr>
          <p:nvPr/>
        </p:nvCxnSpPr>
        <p:spPr>
          <a:xfrm flipH="1">
            <a:off x="958870" y="4720935"/>
            <a:ext cx="440520" cy="68557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CFECE36-67D0-C940-A133-59755EF97EFB}"/>
              </a:ext>
            </a:extLst>
          </p:cNvPr>
          <p:cNvCxnSpPr/>
          <p:nvPr/>
        </p:nvCxnSpPr>
        <p:spPr>
          <a:xfrm flipH="1" flipV="1">
            <a:off x="1693224" y="4756485"/>
            <a:ext cx="335416" cy="6803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8A1EE6C-6F50-D147-BA2A-4E197F3B0FCF}"/>
              </a:ext>
            </a:extLst>
          </p:cNvPr>
          <p:cNvCxnSpPr>
            <a:cxnSpLocks/>
            <a:stCxn id="25" idx="2"/>
            <a:endCxn id="26" idx="6"/>
          </p:cNvCxnSpPr>
          <p:nvPr/>
        </p:nvCxnSpPr>
        <p:spPr>
          <a:xfrm flipH="1" flipV="1">
            <a:off x="5205252" y="5648044"/>
            <a:ext cx="725215"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FB8C2BB-DA12-EC4C-AE17-14BDE3886962}"/>
              </a:ext>
            </a:extLst>
          </p:cNvPr>
          <p:cNvCxnSpPr>
            <a:cxnSpLocks/>
            <a:endCxn id="19" idx="5"/>
          </p:cNvCxnSpPr>
          <p:nvPr/>
        </p:nvCxnSpPr>
        <p:spPr>
          <a:xfrm flipH="1" flipV="1">
            <a:off x="1882467" y="4720935"/>
            <a:ext cx="1526331" cy="99669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543A4465-8814-BF40-91A8-7E6473CEC943}"/>
              </a:ext>
            </a:extLst>
          </p:cNvPr>
          <p:cNvCxnSpPr/>
          <p:nvPr/>
        </p:nvCxnSpPr>
        <p:spPr>
          <a:xfrm flipH="1" flipV="1">
            <a:off x="3665514" y="3521637"/>
            <a:ext cx="335416" cy="6803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5F1BC31D-8721-BD46-A784-3953D19472ED}"/>
              </a:ext>
            </a:extLst>
          </p:cNvPr>
          <p:cNvCxnSpPr/>
          <p:nvPr/>
        </p:nvCxnSpPr>
        <p:spPr>
          <a:xfrm flipH="1" flipV="1">
            <a:off x="3060881" y="4659703"/>
            <a:ext cx="335416" cy="6803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4240828-5133-AA43-8831-0FB7E6E78DD7}"/>
              </a:ext>
            </a:extLst>
          </p:cNvPr>
          <p:cNvCxnSpPr/>
          <p:nvPr/>
        </p:nvCxnSpPr>
        <p:spPr>
          <a:xfrm flipH="1" flipV="1">
            <a:off x="5776951" y="4756485"/>
            <a:ext cx="335416" cy="6803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04D19488-2F9E-1D42-88EA-F49F79A68D57}"/>
              </a:ext>
            </a:extLst>
          </p:cNvPr>
          <p:cNvCxnSpPr/>
          <p:nvPr/>
        </p:nvCxnSpPr>
        <p:spPr>
          <a:xfrm flipH="1" flipV="1">
            <a:off x="4374336" y="4708077"/>
            <a:ext cx="335416" cy="6803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6BB30F3D-E00F-AF4C-A507-C5A7F1A489F6}"/>
              </a:ext>
            </a:extLst>
          </p:cNvPr>
          <p:cNvCxnSpPr>
            <a:cxnSpLocks/>
            <a:stCxn id="23" idx="2"/>
          </p:cNvCxnSpPr>
          <p:nvPr/>
        </p:nvCxnSpPr>
        <p:spPr>
          <a:xfrm flipH="1">
            <a:off x="3408798" y="4479396"/>
            <a:ext cx="457698" cy="2644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A1D417B3-03A0-1441-9DDB-46F9D7C67D92}"/>
              </a:ext>
            </a:extLst>
          </p:cNvPr>
          <p:cNvCxnSpPr/>
          <p:nvPr/>
        </p:nvCxnSpPr>
        <p:spPr>
          <a:xfrm flipH="1" flipV="1">
            <a:off x="2461192" y="3557549"/>
            <a:ext cx="335416" cy="68030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738F2FB-A29A-A843-9BC1-FD5224E53261}"/>
              </a:ext>
            </a:extLst>
          </p:cNvPr>
          <p:cNvCxnSpPr>
            <a:cxnSpLocks/>
          </p:cNvCxnSpPr>
          <p:nvPr/>
        </p:nvCxnSpPr>
        <p:spPr>
          <a:xfrm flipV="1">
            <a:off x="6264767" y="4659703"/>
            <a:ext cx="594691" cy="92949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8CD0C46-B608-1B48-8760-BB8EC2E8FF89}"/>
              </a:ext>
            </a:extLst>
          </p:cNvPr>
          <p:cNvCxnSpPr>
            <a:cxnSpLocks/>
          </p:cNvCxnSpPr>
          <p:nvPr/>
        </p:nvCxnSpPr>
        <p:spPr>
          <a:xfrm flipV="1">
            <a:off x="5697205" y="3341519"/>
            <a:ext cx="594691" cy="92949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8A28573-24F8-3A44-92D9-F306721CFB22}"/>
              </a:ext>
            </a:extLst>
          </p:cNvPr>
          <p:cNvCxnSpPr>
            <a:cxnSpLocks/>
            <a:endCxn id="23" idx="7"/>
          </p:cNvCxnSpPr>
          <p:nvPr/>
        </p:nvCxnSpPr>
        <p:spPr>
          <a:xfrm flipH="1">
            <a:off x="4449621" y="3468534"/>
            <a:ext cx="471171" cy="76932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42A7827-257B-464A-835C-2FBF12B4EBA4}"/>
              </a:ext>
            </a:extLst>
          </p:cNvPr>
          <p:cNvSpPr>
            <a:spLocks noGrp="1"/>
          </p:cNvSpPr>
          <p:nvPr>
            <p:ph type="title"/>
          </p:nvPr>
        </p:nvSpPr>
        <p:spPr>
          <a:xfrm>
            <a:off x="55183" y="-354850"/>
            <a:ext cx="10515600" cy="1325563"/>
          </a:xfrm>
        </p:spPr>
        <p:txBody>
          <a:bodyPr/>
          <a:lstStyle/>
          <a:p>
            <a:r>
              <a:rPr lang="en-US" dirty="0"/>
              <a:t>A simple two-step model of the big problem</a:t>
            </a:r>
          </a:p>
        </p:txBody>
      </p:sp>
      <p:sp>
        <p:nvSpPr>
          <p:cNvPr id="3" name="Oval 2">
            <a:extLst>
              <a:ext uri="{FF2B5EF4-FFF2-40B4-BE49-F238E27FC236}">
                <a16:creationId xmlns:a16="http://schemas.microsoft.com/office/drawing/2014/main" id="{5BD0013F-33C9-0145-B52D-30AE42E17D62}"/>
              </a:ext>
            </a:extLst>
          </p:cNvPr>
          <p:cNvSpPr/>
          <p:nvPr/>
        </p:nvSpPr>
        <p:spPr>
          <a:xfrm>
            <a:off x="1248106" y="1140371"/>
            <a:ext cx="1124607" cy="1124607"/>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Media</a:t>
            </a:r>
          </a:p>
        </p:txBody>
      </p:sp>
      <p:sp>
        <p:nvSpPr>
          <p:cNvPr id="4" name="Oval 3">
            <a:extLst>
              <a:ext uri="{FF2B5EF4-FFF2-40B4-BE49-F238E27FC236}">
                <a16:creationId xmlns:a16="http://schemas.microsoft.com/office/drawing/2014/main" id="{6A4D167F-3ED3-6246-9813-E071D2BDC8C4}"/>
              </a:ext>
            </a:extLst>
          </p:cNvPr>
          <p:cNvSpPr/>
          <p:nvPr/>
        </p:nvSpPr>
        <p:spPr>
          <a:xfrm>
            <a:off x="480849" y="2974424"/>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2199D713-5D60-2B47-BAB2-FB2A59F95A76}"/>
              </a:ext>
            </a:extLst>
          </p:cNvPr>
          <p:cNvSpPr/>
          <p:nvPr/>
        </p:nvSpPr>
        <p:spPr>
          <a:xfrm>
            <a:off x="6035571" y="2974425"/>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9DDCC1E6-D9CB-B24D-9895-14C338C5D5AC}"/>
              </a:ext>
            </a:extLst>
          </p:cNvPr>
          <p:cNvSpPr/>
          <p:nvPr/>
        </p:nvSpPr>
        <p:spPr>
          <a:xfrm>
            <a:off x="4627183" y="2974424"/>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1ED0A57-B74B-664A-B430-35639108114D}"/>
              </a:ext>
            </a:extLst>
          </p:cNvPr>
          <p:cNvSpPr/>
          <p:nvPr/>
        </p:nvSpPr>
        <p:spPr>
          <a:xfrm>
            <a:off x="1889237" y="2979680"/>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ABFA3BB-28FE-E249-8DD9-696934F3F4AB}"/>
              </a:ext>
            </a:extLst>
          </p:cNvPr>
          <p:cNvSpPr/>
          <p:nvPr/>
        </p:nvSpPr>
        <p:spPr>
          <a:xfrm>
            <a:off x="3218795" y="2974423"/>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59375353-804E-EC42-856C-BE6105D20153}"/>
              </a:ext>
            </a:extLst>
          </p:cNvPr>
          <p:cNvCxnSpPr>
            <a:cxnSpLocks/>
            <a:stCxn id="13" idx="0"/>
          </p:cNvCxnSpPr>
          <p:nvPr/>
        </p:nvCxnSpPr>
        <p:spPr>
          <a:xfrm flipV="1">
            <a:off x="822436" y="2044932"/>
            <a:ext cx="743608" cy="929492"/>
          </a:xfrm>
          <a:prstGeom prst="line">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718DE02-A818-654B-875F-887C65B02E4E}"/>
              </a:ext>
            </a:extLst>
          </p:cNvPr>
          <p:cNvCxnSpPr>
            <a:cxnSpLocks/>
            <a:endCxn id="3" idx="6"/>
          </p:cNvCxnSpPr>
          <p:nvPr/>
        </p:nvCxnSpPr>
        <p:spPr>
          <a:xfrm flipH="1" flipV="1">
            <a:off x="2372713" y="1702675"/>
            <a:ext cx="3907248" cy="1324296"/>
          </a:xfrm>
          <a:prstGeom prst="line">
            <a:avLst/>
          </a:prstGeom>
          <a:ln w="38100">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237A6A4-D954-D34D-969A-FAA89EEAA0D7}"/>
              </a:ext>
            </a:extLst>
          </p:cNvPr>
          <p:cNvSpPr txBox="1"/>
          <p:nvPr/>
        </p:nvSpPr>
        <p:spPr>
          <a:xfrm>
            <a:off x="2461192" y="711460"/>
            <a:ext cx="3729641" cy="923330"/>
          </a:xfrm>
          <a:prstGeom prst="rect">
            <a:avLst/>
          </a:prstGeom>
          <a:noFill/>
        </p:spPr>
        <p:txBody>
          <a:bodyPr wrap="square" rtlCol="0">
            <a:spAutoFit/>
          </a:bodyPr>
          <a:lstStyle/>
          <a:p>
            <a:r>
              <a:rPr lang="en-US" dirty="0"/>
              <a:t>1a. Elite media node (e.g. MSNBC) in social network uses communication strategy.</a:t>
            </a:r>
          </a:p>
        </p:txBody>
      </p:sp>
      <p:sp>
        <p:nvSpPr>
          <p:cNvPr id="13" name="Oval 12">
            <a:extLst>
              <a:ext uri="{FF2B5EF4-FFF2-40B4-BE49-F238E27FC236}">
                <a16:creationId xmlns:a16="http://schemas.microsoft.com/office/drawing/2014/main" id="{F45F4DBE-5B61-7541-8C50-FE745836FB9A}"/>
              </a:ext>
            </a:extLst>
          </p:cNvPr>
          <p:cNvSpPr/>
          <p:nvPr/>
        </p:nvSpPr>
        <p:spPr>
          <a:xfrm>
            <a:off x="480849" y="2974424"/>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E3476B3B-316A-084E-8CDA-529442131C29}"/>
              </a:ext>
            </a:extLst>
          </p:cNvPr>
          <p:cNvSpPr/>
          <p:nvPr/>
        </p:nvSpPr>
        <p:spPr>
          <a:xfrm>
            <a:off x="6035571" y="2974425"/>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800CEF21-ED81-A647-BE4A-CD4A1339C7C1}"/>
              </a:ext>
            </a:extLst>
          </p:cNvPr>
          <p:cNvSpPr/>
          <p:nvPr/>
        </p:nvSpPr>
        <p:spPr>
          <a:xfrm>
            <a:off x="4627183" y="2974424"/>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864C61B8-1E84-5D49-A9E3-592F772066CB}"/>
              </a:ext>
            </a:extLst>
          </p:cNvPr>
          <p:cNvSpPr/>
          <p:nvPr/>
        </p:nvSpPr>
        <p:spPr>
          <a:xfrm>
            <a:off x="1889237" y="2979680"/>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306A66D-5C43-3346-AAED-4FB91B31D37F}"/>
              </a:ext>
            </a:extLst>
          </p:cNvPr>
          <p:cNvSpPr/>
          <p:nvPr/>
        </p:nvSpPr>
        <p:spPr>
          <a:xfrm>
            <a:off x="3218795" y="2974423"/>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9B3E1C6C-2944-5B4C-B50A-380B3DC0B430}"/>
              </a:ext>
            </a:extLst>
          </p:cNvPr>
          <p:cNvSpPr/>
          <p:nvPr/>
        </p:nvSpPr>
        <p:spPr>
          <a:xfrm>
            <a:off x="1299342" y="4137810"/>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37C50642-F708-0D4E-AD7D-B96382983EAB}"/>
              </a:ext>
            </a:extLst>
          </p:cNvPr>
          <p:cNvSpPr/>
          <p:nvPr/>
        </p:nvSpPr>
        <p:spPr>
          <a:xfrm>
            <a:off x="6613640" y="4137811"/>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24E12BC8-B0A3-BE49-B7DE-A595B2D72ED6}"/>
              </a:ext>
            </a:extLst>
          </p:cNvPr>
          <p:cNvSpPr/>
          <p:nvPr/>
        </p:nvSpPr>
        <p:spPr>
          <a:xfrm>
            <a:off x="5205252" y="4137810"/>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E2320041-7873-C044-9888-A60BE2AFF3D3}"/>
              </a:ext>
            </a:extLst>
          </p:cNvPr>
          <p:cNvSpPr/>
          <p:nvPr/>
        </p:nvSpPr>
        <p:spPr>
          <a:xfrm>
            <a:off x="2707730" y="4143066"/>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CD394BB4-92C5-AC42-AD92-3CF759A93BFA}"/>
              </a:ext>
            </a:extLst>
          </p:cNvPr>
          <p:cNvSpPr/>
          <p:nvPr/>
        </p:nvSpPr>
        <p:spPr>
          <a:xfrm>
            <a:off x="3866496" y="4137809"/>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B39E4401-25CD-FC42-9BAF-8F5E21ADF4D8}"/>
              </a:ext>
            </a:extLst>
          </p:cNvPr>
          <p:cNvSpPr/>
          <p:nvPr/>
        </p:nvSpPr>
        <p:spPr>
          <a:xfrm>
            <a:off x="375745" y="5306457"/>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56A59BA7-07C5-2649-BB44-0FC8DE74019D}"/>
              </a:ext>
            </a:extLst>
          </p:cNvPr>
          <p:cNvSpPr/>
          <p:nvPr/>
        </p:nvSpPr>
        <p:spPr>
          <a:xfrm>
            <a:off x="5930467" y="5306458"/>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27ACB435-A8E4-0241-9146-66FEAAB344D7}"/>
              </a:ext>
            </a:extLst>
          </p:cNvPr>
          <p:cNvSpPr/>
          <p:nvPr/>
        </p:nvSpPr>
        <p:spPr>
          <a:xfrm>
            <a:off x="4522079" y="5306457"/>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2964F66B-2DEB-AF49-AEE5-BF6518EBE694}"/>
              </a:ext>
            </a:extLst>
          </p:cNvPr>
          <p:cNvSpPr/>
          <p:nvPr/>
        </p:nvSpPr>
        <p:spPr>
          <a:xfrm>
            <a:off x="1784133" y="5311713"/>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05AD51EA-9600-DD41-9846-AB76564A5F29}"/>
              </a:ext>
            </a:extLst>
          </p:cNvPr>
          <p:cNvSpPr/>
          <p:nvPr/>
        </p:nvSpPr>
        <p:spPr>
          <a:xfrm>
            <a:off x="3113691" y="5306456"/>
            <a:ext cx="683173" cy="68317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a:extLst>
              <a:ext uri="{FF2B5EF4-FFF2-40B4-BE49-F238E27FC236}">
                <a16:creationId xmlns:a16="http://schemas.microsoft.com/office/drawing/2014/main" id="{0A24288A-3E11-5742-B4EE-B990E43230E1}"/>
              </a:ext>
            </a:extLst>
          </p:cNvPr>
          <p:cNvSpPr txBox="1"/>
          <p:nvPr/>
        </p:nvSpPr>
        <p:spPr>
          <a:xfrm>
            <a:off x="8012830" y="4201946"/>
            <a:ext cx="3729641" cy="1754326"/>
          </a:xfrm>
          <a:prstGeom prst="rect">
            <a:avLst/>
          </a:prstGeom>
          <a:noFill/>
        </p:spPr>
        <p:txBody>
          <a:bodyPr wrap="square" rtlCol="0">
            <a:spAutoFit/>
          </a:bodyPr>
          <a:lstStyle/>
          <a:p>
            <a:r>
              <a:rPr lang="en-US" dirty="0"/>
              <a:t>2. Media consumers repeat the communication strategy to other consumers who may not have been exposed to original; opinions and communication strategies are updated again.</a:t>
            </a:r>
          </a:p>
        </p:txBody>
      </p:sp>
      <p:cxnSp>
        <p:nvCxnSpPr>
          <p:cNvPr id="48" name="Straight Connector 47">
            <a:extLst>
              <a:ext uri="{FF2B5EF4-FFF2-40B4-BE49-F238E27FC236}">
                <a16:creationId xmlns:a16="http://schemas.microsoft.com/office/drawing/2014/main" id="{64E9D6A8-32FF-3041-958B-79CE66D161F0}"/>
              </a:ext>
            </a:extLst>
          </p:cNvPr>
          <p:cNvCxnSpPr>
            <a:cxnSpLocks/>
            <a:stCxn id="17" idx="2"/>
            <a:endCxn id="13" idx="6"/>
          </p:cNvCxnSpPr>
          <p:nvPr/>
        </p:nvCxnSpPr>
        <p:spPr>
          <a:xfrm flipH="1" flipV="1">
            <a:off x="1164022" y="3316011"/>
            <a:ext cx="725215" cy="525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TextBox 52">
            <a:extLst>
              <a:ext uri="{FF2B5EF4-FFF2-40B4-BE49-F238E27FC236}">
                <a16:creationId xmlns:a16="http://schemas.microsoft.com/office/drawing/2014/main" id="{FB33202A-7CEF-0641-8F33-CEBD66C7D40D}"/>
              </a:ext>
            </a:extLst>
          </p:cNvPr>
          <p:cNvSpPr txBox="1"/>
          <p:nvPr/>
        </p:nvSpPr>
        <p:spPr>
          <a:xfrm>
            <a:off x="7056374" y="2598307"/>
            <a:ext cx="4071652" cy="923330"/>
          </a:xfrm>
          <a:prstGeom prst="rect">
            <a:avLst/>
          </a:prstGeom>
          <a:noFill/>
        </p:spPr>
        <p:txBody>
          <a:bodyPr wrap="square" rtlCol="0">
            <a:spAutoFit/>
          </a:bodyPr>
          <a:lstStyle/>
          <a:p>
            <a:r>
              <a:rPr lang="en-US" dirty="0"/>
              <a:t>1b.  A portion of media consumer opinions and communication strategies change after receiving communication.</a:t>
            </a:r>
          </a:p>
        </p:txBody>
      </p:sp>
    </p:spTree>
    <p:extLst>
      <p:ext uri="{BB962C8B-B14F-4D97-AF65-F5344CB8AC3E}">
        <p14:creationId xmlns:p14="http://schemas.microsoft.com/office/powerpoint/2010/main" val="316360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98D3B-E3FE-4645-B83F-581DC13C81CC}"/>
              </a:ext>
            </a:extLst>
          </p:cNvPr>
          <p:cNvSpPr>
            <a:spLocks noGrp="1"/>
          </p:cNvSpPr>
          <p:nvPr>
            <p:ph type="title"/>
          </p:nvPr>
        </p:nvSpPr>
        <p:spPr/>
        <p:txBody>
          <a:bodyPr/>
          <a:lstStyle/>
          <a:p>
            <a:r>
              <a:rPr lang="en-US" dirty="0"/>
              <a:t>More specific problems to answer.</a:t>
            </a:r>
          </a:p>
        </p:txBody>
      </p:sp>
      <p:sp>
        <p:nvSpPr>
          <p:cNvPr id="3" name="Content Placeholder 2">
            <a:extLst>
              <a:ext uri="{FF2B5EF4-FFF2-40B4-BE49-F238E27FC236}">
                <a16:creationId xmlns:a16="http://schemas.microsoft.com/office/drawing/2014/main" id="{EC06109D-60A6-F04B-9D2E-92085FA665F7}"/>
              </a:ext>
            </a:extLst>
          </p:cNvPr>
          <p:cNvSpPr>
            <a:spLocks noGrp="1"/>
          </p:cNvSpPr>
          <p:nvPr>
            <p:ph idx="1"/>
          </p:nvPr>
        </p:nvSpPr>
        <p:spPr>
          <a:xfrm>
            <a:off x="838200" y="2413261"/>
            <a:ext cx="10515600" cy="3763701"/>
          </a:xfrm>
        </p:spPr>
        <p:txBody>
          <a:bodyPr/>
          <a:lstStyle/>
          <a:p>
            <a:pPr marL="514350" indent="-514350">
              <a:buFont typeface="+mj-lt"/>
              <a:buAutoNum type="arabicPeriod"/>
            </a:pPr>
            <a:r>
              <a:rPr lang="en-US" dirty="0"/>
              <a:t>How often is metaphorical violence used on cable TV news, and qualitatively what is it like (content &amp; contexts)?</a:t>
            </a:r>
          </a:p>
          <a:p>
            <a:pPr marL="514350" indent="-514350">
              <a:buFont typeface="+mj-lt"/>
              <a:buAutoNum type="arabicPeriod"/>
            </a:pPr>
            <a:r>
              <a:rPr lang="en-US" dirty="0"/>
              <a:t>In general, how predictable is extremism and polarization, and what factors are theoretically important to explain their emergence?</a:t>
            </a:r>
          </a:p>
          <a:p>
            <a:pPr marL="514350" indent="-514350">
              <a:buFont typeface="+mj-lt"/>
              <a:buAutoNum type="arabicPeriod"/>
            </a:pPr>
            <a:r>
              <a:rPr lang="en-US" dirty="0"/>
              <a:t>How do we think about and measure changing opinions? </a:t>
            </a:r>
          </a:p>
        </p:txBody>
      </p:sp>
    </p:spTree>
    <p:extLst>
      <p:ext uri="{BB962C8B-B14F-4D97-AF65-F5344CB8AC3E}">
        <p14:creationId xmlns:p14="http://schemas.microsoft.com/office/powerpoint/2010/main" val="1422454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698D3B-E3FE-4645-B83F-581DC13C81CC}"/>
              </a:ext>
            </a:extLst>
          </p:cNvPr>
          <p:cNvSpPr>
            <a:spLocks noGrp="1"/>
          </p:cNvSpPr>
          <p:nvPr>
            <p:ph type="title"/>
          </p:nvPr>
        </p:nvSpPr>
        <p:spPr/>
        <p:txBody>
          <a:bodyPr/>
          <a:lstStyle/>
          <a:p>
            <a:r>
              <a:rPr lang="en-US" dirty="0"/>
              <a:t>What I did to begin to solve these problems.</a:t>
            </a:r>
          </a:p>
        </p:txBody>
      </p:sp>
      <p:sp>
        <p:nvSpPr>
          <p:cNvPr id="3" name="Content Placeholder 2">
            <a:extLst>
              <a:ext uri="{FF2B5EF4-FFF2-40B4-BE49-F238E27FC236}">
                <a16:creationId xmlns:a16="http://schemas.microsoft.com/office/drawing/2014/main" id="{EC06109D-60A6-F04B-9D2E-92085FA665F7}"/>
              </a:ext>
            </a:extLst>
          </p:cNvPr>
          <p:cNvSpPr>
            <a:spLocks noGrp="1"/>
          </p:cNvSpPr>
          <p:nvPr>
            <p:ph idx="1"/>
          </p:nvPr>
        </p:nvSpPr>
        <p:spPr/>
        <p:txBody>
          <a:bodyPr/>
          <a:lstStyle/>
          <a:p>
            <a:pPr marL="514350" indent="-514350">
              <a:buFont typeface="+mj-lt"/>
              <a:buAutoNum type="arabicPeriod"/>
            </a:pPr>
            <a:r>
              <a:rPr lang="en-US" dirty="0"/>
              <a:t>Understood when and why metaphorical violence is used on cable TV news in the context of presidential elections.</a:t>
            </a:r>
          </a:p>
          <a:p>
            <a:pPr marL="514350" indent="-514350">
              <a:buFont typeface="+mj-lt"/>
              <a:buAutoNum type="arabicPeriod"/>
            </a:pPr>
            <a:r>
              <a:rPr lang="en-US" dirty="0"/>
              <a:t>Explored and defined limits to the predictability of , as well as showed the importance of communication noise</a:t>
            </a:r>
          </a:p>
          <a:p>
            <a:pPr marL="514350" indent="-514350">
              <a:buFont typeface="+mj-lt"/>
              <a:buAutoNum type="arabicPeriod"/>
            </a:pPr>
            <a:r>
              <a:rPr lang="en-US" dirty="0"/>
              <a:t>In order to know if one’s support for, e.g., political violence becomes more extreme, we must somehow measure their opinions on this issue. I show that many studies of how opinions become more extreme among initially biased groups are unreliable, i.e. worthless, due to a mismatch between theoretical opinion distributions and real world opinion measurement techniques.</a:t>
            </a:r>
          </a:p>
        </p:txBody>
      </p:sp>
    </p:spTree>
    <p:extLst>
      <p:ext uri="{BB962C8B-B14F-4D97-AF65-F5344CB8AC3E}">
        <p14:creationId xmlns:p14="http://schemas.microsoft.com/office/powerpoint/2010/main" val="39203509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TotalTime>
  <Words>594</Words>
  <Application>Microsoft Macintosh PowerPoint</Application>
  <PresentationFormat>Widescreen</PresentationFormat>
  <Paragraphs>33</Paragraphs>
  <Slides>7</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Gill Sans MT</vt:lpstr>
      <vt:lpstr>Office Theme</vt:lpstr>
      <vt:lpstr>PowerPoint Presentation</vt:lpstr>
      <vt:lpstr>The big problem</vt:lpstr>
      <vt:lpstr>The big problem</vt:lpstr>
      <vt:lpstr>A simple two-step model of the big problem</vt:lpstr>
      <vt:lpstr>A simple two-step model of the big problem</vt:lpstr>
      <vt:lpstr>More specific problems to answer.</vt:lpstr>
      <vt:lpstr>What I did to begin to solve these problems.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Turner</dc:creator>
  <cp:lastModifiedBy>Matthew Turner</cp:lastModifiedBy>
  <cp:revision>7</cp:revision>
  <dcterms:created xsi:type="dcterms:W3CDTF">2021-05-26T20:46:25Z</dcterms:created>
  <dcterms:modified xsi:type="dcterms:W3CDTF">2021-05-26T21:38:25Z</dcterms:modified>
</cp:coreProperties>
</file>

<file path=docProps/thumbnail.jpeg>
</file>